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304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">
          <p15:clr>
            <a:srgbClr val="A4A3A4"/>
          </p15:clr>
        </p15:guide>
        <p15:guide id="2" pos="3614">
          <p15:clr>
            <a:srgbClr val="A4A3A4"/>
          </p15:clr>
        </p15:guide>
        <p15:guide id="3" pos="329">
          <p15:clr>
            <a:srgbClr val="A4A3A4"/>
          </p15:clr>
        </p15:guide>
        <p15:guide id="4" pos="5388">
          <p15:clr>
            <a:srgbClr val="A4A3A4"/>
          </p15:clr>
        </p15:guide>
        <p15:guide id="5" pos="37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C4144"/>
    <a:srgbClr val="2B2F48"/>
    <a:srgbClr val="666757"/>
    <a:srgbClr val="77737A"/>
    <a:srgbClr val="7E4E1F"/>
    <a:srgbClr val="F18872"/>
    <a:srgbClr val="D84527"/>
    <a:srgbClr val="43729E"/>
    <a:srgbClr val="335D86"/>
    <a:srgbClr val="CA3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348" autoAdjust="0"/>
    <p:restoredTop sz="86418" autoAdjust="0"/>
  </p:normalViewPr>
  <p:slideViewPr>
    <p:cSldViewPr snapToGrid="0">
      <p:cViewPr>
        <p:scale>
          <a:sx n="100" d="100"/>
          <a:sy n="100" d="100"/>
        </p:scale>
        <p:origin x="1496" y="1408"/>
      </p:cViewPr>
      <p:guideLst>
        <p:guide orient="horz" pos="350"/>
        <p:guide pos="3614"/>
        <p:guide pos="329"/>
        <p:guide pos="5388"/>
        <p:guide pos="37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C3788-28FF-294B-9864-D8C81DFDD265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A9BC9-A6B1-F54A-BFB2-55A16E54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0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7F16E-5A16-1244-910D-B9F2E8D3281A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CDC52-99E8-BA4F-A7D7-AEB3EA6EE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DC52-99E8-BA4F-A7D7-AEB3EA6EEE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eneral - Top Heading [Jet Blac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To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121" cy="5152644"/>
          </a:xfrm>
          <a:prstGeom prst="rect">
            <a:avLst/>
          </a:prstGeom>
        </p:spPr>
      </p:pic>
      <p:sp>
        <p:nvSpPr>
          <p:cNvPr id="9" name="Shape 72"/>
          <p:cNvSpPr/>
          <p:nvPr userDrawn="1"/>
        </p:nvSpPr>
        <p:spPr>
          <a:xfrm rot="5400000">
            <a:off x="7081944" y="3181467"/>
            <a:ext cx="3815066" cy="10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marL="342900" indent="-342900" algn="r" defTabSz="457200">
              <a:lnSpc>
                <a:spcPct val="150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ga-IE" sz="500" dirty="0">
                <a:solidFill>
                  <a:srgbClr val="000000"/>
                </a:solidFill>
              </a:rPr>
              <a:t>Copyright ©</a:t>
            </a:r>
            <a:r>
              <a:rPr lang="ga-IE" sz="500" baseline="0" dirty="0">
                <a:solidFill>
                  <a:srgbClr val="000000"/>
                </a:solidFill>
              </a:rPr>
              <a:t> Epsilon 2016 Epsilon Data Management, LLC. All rights reserved.</a:t>
            </a:r>
            <a:endParaRPr lang="ga-IE" sz="5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84322" y="4884451"/>
            <a:ext cx="2787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50F92893-D86D-C142-927B-3BA5CCDA5692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8913" y="1728216"/>
            <a:ext cx="8114537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EPS_LOGO_BLACK.pdf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984" y="499214"/>
            <a:ext cx="686150" cy="2331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457200"/>
            <a:ext cx="7174404" cy="37959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9269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9563" y="4884451"/>
            <a:ext cx="2787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50F92893-D86D-C142-927B-3BA5CCDA5692}" type="slidenum">
              <a:rPr lang="en-US" sz="600" smtClean="0">
                <a:solidFill>
                  <a:schemeClr val="bg1"/>
                </a:solidFill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4322" y="4884451"/>
            <a:ext cx="2787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50F92893-D86D-C142-927B-3BA5CCDA5692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5" name="Shape 72"/>
          <p:cNvSpPr/>
          <p:nvPr/>
        </p:nvSpPr>
        <p:spPr>
          <a:xfrm rot="5400000">
            <a:off x="6412749" y="2517250"/>
            <a:ext cx="5143499" cy="10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t" anchorCtr="0">
            <a:spAutoFit/>
          </a:bodyPr>
          <a:lstStyle>
            <a:lvl1pPr marL="342900" indent="-342900" algn="r" defTabSz="457200">
              <a:lnSpc>
                <a:spcPct val="150000"/>
              </a:lnSpc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ga-IE" sz="500" dirty="0">
                <a:solidFill>
                  <a:srgbClr val="000000"/>
                </a:solidFill>
              </a:rPr>
              <a:t>Copyright ©</a:t>
            </a:r>
            <a:r>
              <a:rPr lang="ga-IE" sz="500" baseline="0" dirty="0">
                <a:solidFill>
                  <a:srgbClr val="000000"/>
                </a:solidFill>
              </a:rPr>
              <a:t> Epsilon 2016 Epsilon Data Management, LLC. All rights reserved.</a:t>
            </a:r>
            <a:endParaRPr sz="500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004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912" y="457200"/>
            <a:ext cx="8229600" cy="338554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8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7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1600" b="1" kern="1200">
          <a:solidFill>
            <a:srgbClr val="000000"/>
          </a:solidFill>
          <a:latin typeface="Avenir Medium"/>
          <a:ea typeface="+mj-ea"/>
          <a:cs typeface="Avenir Medium"/>
        </a:defRPr>
      </a:lvl1pPr>
    </p:titleStyle>
    <p:bodyStyle>
      <a:lvl1pPr marL="4763" indent="0" algn="l" defTabSz="457200" rtl="0" eaLnBrk="1" latinLnBrk="0" hangingPunct="1">
        <a:spcBef>
          <a:spcPts val="0"/>
        </a:spcBef>
        <a:spcAft>
          <a:spcPts val="600"/>
        </a:spcAft>
        <a:buSzPct val="65000"/>
        <a:buFont typeface="Courier New"/>
        <a:buNone/>
        <a:defRPr lang="en-US" sz="1600" kern="1200" dirty="0" smtClean="0">
          <a:solidFill>
            <a:schemeClr val="tx1"/>
          </a:solidFill>
          <a:latin typeface="Avenir Medium"/>
          <a:ea typeface="+mn-ea"/>
          <a:cs typeface="Avenir Medium"/>
        </a:defRPr>
      </a:lvl1pPr>
      <a:lvl2pPr marL="342900" indent="-176213" algn="l" defTabSz="457200" rtl="0" eaLnBrk="1" latinLnBrk="0" hangingPunct="1">
        <a:spcBef>
          <a:spcPts val="0"/>
        </a:spcBef>
        <a:spcAft>
          <a:spcPts val="600"/>
        </a:spcAft>
        <a:buSzPct val="95000"/>
        <a:buFont typeface="Arial"/>
        <a:buChar char="•"/>
        <a:defRPr lang="en-US" sz="1600" kern="1200" dirty="0" smtClean="0">
          <a:solidFill>
            <a:schemeClr val="tx1"/>
          </a:solidFill>
          <a:latin typeface="Avenir Medium"/>
          <a:ea typeface="+mn-ea"/>
          <a:cs typeface="Avenir Medium"/>
        </a:defRPr>
      </a:lvl2pPr>
      <a:lvl3pPr marL="628650" indent="-177800" algn="l" defTabSz="457200" rtl="0" eaLnBrk="1" latinLnBrk="0" hangingPunct="1">
        <a:spcBef>
          <a:spcPts val="0"/>
        </a:spcBef>
        <a:spcAft>
          <a:spcPts val="600"/>
        </a:spcAft>
        <a:buSzPct val="80000"/>
        <a:buFont typeface="Lucida Grande"/>
        <a:buChar char="-"/>
        <a:defRPr lang="en-US" sz="1600" kern="1200" dirty="0" smtClean="0">
          <a:solidFill>
            <a:schemeClr val="tx1"/>
          </a:solidFill>
          <a:latin typeface="Avenir Medium"/>
          <a:ea typeface="+mn-ea"/>
          <a:cs typeface="Avenir Medium"/>
        </a:defRPr>
      </a:lvl3pPr>
      <a:lvl4pPr marL="909638" indent="-173038" algn="l" defTabSz="457200" rtl="0" eaLnBrk="1" latinLnBrk="0" hangingPunct="1">
        <a:spcBef>
          <a:spcPts val="0"/>
        </a:spcBef>
        <a:spcAft>
          <a:spcPts val="600"/>
        </a:spcAft>
        <a:buSzPct val="53000"/>
        <a:buFont typeface="Lucida Grande"/>
        <a:buChar char="&gt;"/>
        <a:defRPr lang="en-US" sz="1600" kern="1200" dirty="0" smtClean="0">
          <a:solidFill>
            <a:schemeClr val="tx1"/>
          </a:solidFill>
          <a:latin typeface="Avenir Medium"/>
          <a:ea typeface="+mn-ea"/>
          <a:cs typeface="Avenir Medium"/>
        </a:defRPr>
      </a:lvl4pPr>
      <a:lvl5pPr marL="1250950" indent="-173038" algn="l" defTabSz="457200" rtl="0" eaLnBrk="1" latinLnBrk="0" hangingPunct="1">
        <a:spcBef>
          <a:spcPts val="0"/>
        </a:spcBef>
        <a:spcAft>
          <a:spcPts val="600"/>
        </a:spcAft>
        <a:buSzPct val="70000"/>
        <a:buFont typeface="Arial"/>
        <a:buChar char="»"/>
        <a:defRPr lang="en-US" sz="1600" kern="1200" dirty="0" smtClean="0">
          <a:solidFill>
            <a:schemeClr val="tx1"/>
          </a:solidFill>
          <a:latin typeface="Avenir Medium"/>
          <a:ea typeface="+mn-ea"/>
          <a:cs typeface="Avenir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6 at 10.51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1790700"/>
            <a:ext cx="2457174" cy="1917699"/>
          </a:xfrm>
          <a:prstGeom prst="rect">
            <a:avLst/>
          </a:prstGeom>
        </p:spPr>
      </p:pic>
      <p:pic>
        <p:nvPicPr>
          <p:cNvPr id="7" name="Picture 6" descr="Screen Shot 2016-04-26 at 11.01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436959"/>
            <a:ext cx="3048000" cy="1706541"/>
          </a:xfrm>
          <a:prstGeom prst="rect">
            <a:avLst/>
          </a:prstGeom>
        </p:spPr>
      </p:pic>
      <p:pic>
        <p:nvPicPr>
          <p:cNvPr id="4" name="Picture 3" descr="Screen Shot 2016-04-26 at 10.53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622">
            <a:off x="164895" y="3136898"/>
            <a:ext cx="3166357" cy="1775978"/>
          </a:xfrm>
          <a:prstGeom prst="rect">
            <a:avLst/>
          </a:prstGeom>
        </p:spPr>
      </p:pic>
      <p:pic>
        <p:nvPicPr>
          <p:cNvPr id="8" name="Picture 7" descr="Screen Shot 2016-04-26 at 11.07.5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914832"/>
            <a:ext cx="2222500" cy="3025468"/>
          </a:xfrm>
          <a:prstGeom prst="rect">
            <a:avLst/>
          </a:prstGeom>
        </p:spPr>
      </p:pic>
      <p:pic>
        <p:nvPicPr>
          <p:cNvPr id="9" name="Picture 8" descr="Screen Shot 2016-04-26 at 11.08.2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606087"/>
            <a:ext cx="4173395" cy="1759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8900" y="317500"/>
            <a:ext cx="1104900" cy="724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237543"/>
            <a:ext cx="8209788" cy="1107996"/>
          </a:xfrm>
        </p:spPr>
        <p:txBody>
          <a:bodyPr/>
          <a:lstStyle/>
          <a:p>
            <a:r>
              <a:rPr lang="en-US" sz="2200" dirty="0" smtClean="0"/>
              <a:t>Using agency proprietary research studies as the basis for thought leadership publications, speaking engagements and press opportunities.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449340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ichardPresentation">
  <a:themeElements>
    <a:clrScheme name="Epsilon Colour Palette">
      <a:dk1>
        <a:srgbClr val="000000"/>
      </a:dk1>
      <a:lt1>
        <a:srgbClr val="FFFFFF"/>
      </a:lt1>
      <a:dk2>
        <a:srgbClr val="2C3048"/>
      </a:dk2>
      <a:lt2>
        <a:srgbClr val="676857"/>
      </a:lt2>
      <a:accent1>
        <a:srgbClr val="D84526"/>
      </a:accent1>
      <a:accent2>
        <a:srgbClr val="42709B"/>
      </a:accent2>
      <a:accent3>
        <a:srgbClr val="9B6F81"/>
      </a:accent3>
      <a:accent4>
        <a:srgbClr val="F9B633"/>
      </a:accent4>
      <a:accent5>
        <a:srgbClr val="5B988F"/>
      </a:accent5>
      <a:accent6>
        <a:srgbClr val="7F4E1F"/>
      </a:accent6>
      <a:hlink>
        <a:srgbClr val="77747A"/>
      </a:hlink>
      <a:folHlink>
        <a:srgbClr val="F289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tx1"/>
          </a:solidFill>
          <a:bevel/>
          <a:tailEnd type="non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AAE851560B047A1EAAF8470E1D2F7" ma:contentTypeVersion="12" ma:contentTypeDescription="Create a new document." ma:contentTypeScope="" ma:versionID="92c3eda66a504f7c734f3401ef36fff3">
  <xsd:schema xmlns:xsd="http://www.w3.org/2001/XMLSchema" xmlns:xs="http://www.w3.org/2001/XMLSchema" xmlns:p="http://schemas.microsoft.com/office/2006/metadata/properties" xmlns:ns1="e4056f5c-ba7d-4da5-8e1f-2b9e38bac5ff" xmlns:ns2="http://schemas.microsoft.com/sharepoint/v3" xmlns:ns3="7beef7ce-a009-4533-92c8-f8bde0e22eb8" xmlns:ns4="184b53da-7625-4878-97bc-542fbc769676" targetNamespace="http://schemas.microsoft.com/office/2006/metadata/properties" ma:root="true" ma:fieldsID="b7ae196516ff6d43ebf5cfb9ece03a58" ns1:_="" ns2:_="" ns3:_="" ns4:_="">
    <xsd:import namespace="e4056f5c-ba7d-4da5-8e1f-2b9e38bac5ff"/>
    <xsd:import namespace="http://schemas.microsoft.com/sharepoint/v3"/>
    <xsd:import namespace="7beef7ce-a009-4533-92c8-f8bde0e22eb8"/>
    <xsd:import namespace="184b53da-7625-4878-97bc-542fbc769676"/>
    <xsd:element name="properties">
      <xsd:complexType>
        <xsd:sequence>
          <xsd:element name="documentManagement">
            <xsd:complexType>
              <xsd:all>
                <xsd:element ref="ns1:Description0" minOccurs="0"/>
                <xsd:element ref="ns1:Document_x0020_Type" minOccurs="0"/>
                <xsd:element ref="ns1:Status" minOccurs="0"/>
                <xsd:element ref="ns3:Owner" minOccurs="0"/>
                <xsd:element ref="ns3:Year" minOccurs="0"/>
                <xsd:element ref="ns3:File_x0020_Type0" minOccurs="0"/>
                <xsd:element ref="ns3:Delivery_x0020_Group" minOccurs="0"/>
                <xsd:element ref="ns1:Content_x0020_Type" minOccurs="0"/>
                <xsd:element ref="ns1:Vertical" minOccurs="0"/>
                <xsd:element ref="ns1:Product" minOccurs="0"/>
                <xsd:element ref="ns1:Model" minOccurs="0"/>
                <xsd:element ref="ns4:TSP_x0020_Platform" minOccurs="0"/>
                <xsd:element ref="ns3:Business_x0020_Challenge" minOccurs="0"/>
                <xsd:element ref="ns2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56f5c-ba7d-4da5-8e1f-2b9e38bac5ff" elementFormDefault="qualified">
    <xsd:import namespace="http://schemas.microsoft.com/office/2006/documentManagement/types"/>
    <xsd:import namespace="http://schemas.microsoft.com/office/infopath/2007/PartnerControls"/>
    <xsd:element name="Description0" ma:index="0" nillable="true" ma:displayName="Description" ma:internalName="Description0">
      <xsd:simpleType>
        <xsd:restriction base="dms:Note">
          <xsd:maxLength value="255"/>
        </xsd:restriction>
      </xsd:simpleType>
    </xsd:element>
    <xsd:element name="Document_x0020_Type" ma:index="3" nillable="true" ma:displayName="Permissible Use" ma:default="Client Facing" ma:format="RadioButtons" ma:internalName="Document_x0020_Type">
      <xsd:simpleType>
        <xsd:restriction base="dms:Choice">
          <xsd:enumeration value="Internal Only"/>
          <xsd:enumeration value="1-to-1 Meetings"/>
          <xsd:enumeration value="Client Facing"/>
          <xsd:enumeration value="Public Facing"/>
        </xsd:restriction>
      </xsd:simpleType>
    </xsd:element>
    <xsd:element name="Status" ma:index="4" nillable="true" ma:displayName="Status" ma:default="Rebranded" ma:description="Has file been rebranded or is it in process for rebranding?" ma:format="RadioButtons" ma:internalName="Status">
      <xsd:simpleType>
        <xsd:restriction base="dms:Choice">
          <xsd:enumeration value="Not Rebranded"/>
          <xsd:enumeration value="Rebranded"/>
          <xsd:enumeration value="In Process"/>
          <xsd:enumeration value="N/A"/>
        </xsd:restriction>
      </xsd:simpleType>
    </xsd:element>
    <xsd:element name="Content_x0020_Type" ma:index="9" nillable="true" ma:displayName="Category" ma:format="RadioButtons" ma:internalName="Content_x0020_Type">
      <xsd:simpleType>
        <xsd:restriction base="dms:Choice">
          <xsd:enumeration value="Analytics"/>
          <xsd:enumeration value="Announcements/Release Notes"/>
          <xsd:enumeration value="Awards and Accolades"/>
          <xsd:enumeration value="Brand Style Guide"/>
          <xsd:enumeration value="Bylines"/>
          <xsd:enumeration value="Brochure"/>
          <xsd:enumeration value="Capability Deck"/>
          <xsd:enumeration value="Case Study"/>
          <xsd:enumeration value="Client Pitch"/>
          <xsd:enumeration value="Collateral"/>
          <xsd:enumeration value="Corporate Bios"/>
          <xsd:enumeration value="Corporate Communications"/>
          <xsd:enumeration value="Credentials Deck"/>
          <xsd:enumeration value="Data Card"/>
          <xsd:enumeration value="Data Dictionary"/>
          <xsd:enumeration value="Email"/>
          <xsd:enumeration value="Ebook"/>
          <xsd:enumeration value="Events"/>
          <xsd:enumeration value="Forms &amp; Processes"/>
          <xsd:enumeration value="Infographic"/>
          <xsd:enumeration value="Placemat"/>
          <xsd:enumeration value="Presentation"/>
          <xsd:enumeration value="Press Coverage"/>
          <xsd:enumeration value="Press Releases"/>
          <xsd:enumeration value="PR"/>
          <xsd:enumeration value="Pricing"/>
          <xsd:enumeration value="Reference Material"/>
          <xsd:enumeration value="Sales Pitch Deck"/>
          <xsd:enumeration value="Sell Sheet"/>
          <xsd:enumeration value="Survey"/>
          <xsd:enumeration value="Template"/>
          <xsd:enumeration value="Thought Leadership"/>
          <xsd:enumeration value="Training"/>
          <xsd:enumeration value="White Paper"/>
        </xsd:restriction>
      </xsd:simpleType>
    </xsd:element>
    <xsd:element name="Vertical" ma:index="10" nillable="true" ma:displayName="Vertical" ma:internalName="Vertical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utomotive"/>
                        <xsd:enumeration value="B2B"/>
                        <xsd:enumeration value="CPG"/>
                        <xsd:enumeration value="DTC"/>
                        <xsd:enumeration value="Finance"/>
                        <xsd:enumeration value="Healthcare"/>
                        <xsd:enumeration value="Insurance"/>
                        <xsd:enumeration value="MCM"/>
                        <xsd:enumeration value="Media"/>
                        <xsd:enumeration value="Nonprofit"/>
                        <xsd:enumeration value="Retail"/>
                        <xsd:enumeration value="Tech &amp; Energy"/>
                        <xsd:enumeration value="Telecom"/>
                        <xsd:enumeration value="Travel and Hospitalit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Product" ma:index="11" nillable="true" ma:displayName="Product/Solution" ma:internalName="Produc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bacus"/>
                        <xsd:enumeration value="Abacus Coop/FastPath"/>
                        <xsd:enumeration value="ACE"/>
                        <xsd:enumeration value="Acquisition Email"/>
                        <xsd:enumeration value="Agility Connect"/>
                        <xsd:enumeration value="Agility Harmony"/>
                        <xsd:enumeration value="Agility Loyalty"/>
                        <xsd:enumeration value="Agility Momentum"/>
                        <xsd:enumeration value="Application Development"/>
                        <xsd:enumeration value="B2B Bullseye"/>
                        <xsd:enumeration value="Consulting"/>
                        <xsd:enumeration value="Creative Services"/>
                        <xsd:enumeration value="Creative Development"/>
                        <xsd:enumeration value="Database Development"/>
                        <xsd:enumeration value="DataOne"/>
                        <xsd:enumeration value="Digital Messaging"/>
                        <xsd:enumeration value="Digital Strategy and Transformation"/>
                        <xsd:enumeration value="Direct Mail"/>
                        <xsd:enumeration value="Direct Marketing"/>
                        <xsd:enumeration value="Display Advertising"/>
                        <xsd:enumeration value="DREAM/DREAMmail"/>
                        <xsd:enumeration value="Email"/>
                        <xsd:enumeration value="E-Merge"/>
                        <xsd:enumeration value="Enterprise Database"/>
                        <xsd:enumeration value="Epsilon List Select"/>
                        <xsd:enumeration value="Epsilon ShopperView"/>
                        <xsd:enumeration value="Epsilon SocialEffect"/>
                        <xsd:enumeration value="ERN"/>
                        <xsd:enumeration value="Events"/>
                        <xsd:enumeration value="Facebook"/>
                        <xsd:enumeration value="Growth Forum"/>
                        <xsd:enumeration value="Industry Analyst Report"/>
                        <xsd:enumeration value="LCX"/>
                        <xsd:enumeration value="Marketing Technology"/>
                        <xsd:enumeration value="Media Planning &amp; Buying"/>
                        <xsd:enumeration value="Media Mix Modeling"/>
                        <xsd:enumeration value="Mid-Market Database"/>
                        <xsd:enumeration value="Mobile"/>
                        <xsd:enumeration value="Mobile Optimization"/>
                        <xsd:enumeration value="Omnichannel"/>
                        <xsd:enumeration value="Online Solutions"/>
                        <xsd:enumeration value="Online Targeting"/>
                        <xsd:enumeration value="Press Coverage"/>
                        <xsd:enumeration value="Press Releases"/>
                        <xsd:enumeration value="Retargeting"/>
                        <xsd:enumeration value="Reverse Email Append"/>
                        <xsd:enumeration value="SecureConnect"/>
                        <xsd:enumeration value="SMS"/>
                        <xsd:enumeration value="Strategic Consulting &amp; Advanced Analytics"/>
                        <xsd:enumeration value="SurveyDirect"/>
                        <xsd:enumeration value="Symposium"/>
                        <xsd:enumeration value="Target NewMover"/>
                        <xsd:enumeration value="TargetDisplay"/>
                        <xsd:enumeration value="TargetSource"/>
                        <xsd:enumeration value="TotalSource Plus"/>
                        <xsd:enumeration value="TotalSource Plus Online"/>
                        <xsd:enumeration value="Twitter"/>
                        <xsd:enumeration value="Web Development"/>
                        <xsd:enumeration value="Web Servic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odel" ma:index="12" nillable="true" ma:displayName="Model/Strategy" ma:format="RadioButtons" ma:internalName="Model">
      <xsd:simpleType>
        <xsd:restriction base="dms:Choice">
          <xsd:enumeration value="Abacus [ONE]"/>
          <xsd:enumeration value="Abacus ChannelView"/>
          <xsd:enumeration value="Abacus FastPath"/>
          <xsd:enumeration value="Abacus Housefile 360"/>
          <xsd:enumeration value="Abacus Near Term Value"/>
          <xsd:enumeration value="TSP Market Trend"/>
          <xsd:enumeration value="TSP Niches 3.0"/>
          <xsd:enumeration value="TSP Resource &amp; Liability"/>
          <xsd:enumeration value="TSP Auto Insurance ValueScore"/>
          <xsd:enumeration value="TSP Target Home Value"/>
          <xsd:enumeration value="TSP Target Income"/>
          <xsd:enumeration value="TSP Target Net Worth"/>
          <xsd:enumeration value="TSP Target PreMover"/>
          <xsd:enumeration value="TSP Target ValueScore 2.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7" nillable="true" ma:displayName="Exempt from Policy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ef7ce-a009-4533-92c8-f8bde0e22eb8" elementFormDefault="qualified">
    <xsd:import namespace="http://schemas.microsoft.com/office/2006/documentManagement/types"/>
    <xsd:import namespace="http://schemas.microsoft.com/office/infopath/2007/PartnerControls"/>
    <xsd:element name="Owner" ma:index="5" nillable="true" ma:displayName="Owner" ma:description="Who to contact for information about file" ma:format="Dropdown" ma:internalName="Owner">
      <xsd:simpleType>
        <xsd:union memberTypes="dms:Text">
          <xsd:simpleType>
            <xsd:restriction base="dms:Choice">
              <xsd:enumeration value="Content Studio"/>
              <xsd:enumeration value="Marketing"/>
              <xsd:enumeration value="Product Marketing"/>
              <xsd:enumeration value="Adam King"/>
              <xsd:enumeration value="Brad Mastrine"/>
              <xsd:enumeration value="Dan McDermott"/>
              <xsd:enumeration value="Katie Weintraub"/>
              <xsd:enumeration value="Laura Lucido"/>
              <xsd:enumeration value="Suzana Mijatovic"/>
            </xsd:restriction>
          </xsd:simpleType>
        </xsd:union>
      </xsd:simpleType>
    </xsd:element>
    <xsd:element name="Year" ma:index="6" nillable="true" ma:displayName="Year" ma:default="2016" ma:format="Dropdown" ma:internalName="Year">
      <xsd:simpleType>
        <xsd:restriction base="dms:Choice"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</xsd:restriction>
      </xsd:simpleType>
    </xsd:element>
    <xsd:element name="File_x0020_Type0" ma:index="7" nillable="true" ma:displayName="File Type" ma:format="Dropdown" ma:internalName="File_x0020_Type0">
      <xsd:simpleType>
        <xsd:restriction base="dms:Choice">
          <xsd:enumeration value="Email"/>
          <xsd:enumeration value="Excel"/>
          <xsd:enumeration value="Form"/>
          <xsd:enumeration value="Image"/>
          <xsd:enumeration value="Link"/>
          <xsd:enumeration value="PDF"/>
          <xsd:enumeration value="PowerPoint"/>
          <xsd:enumeration value="Word"/>
          <xsd:enumeration value="Keynote"/>
        </xsd:restriction>
      </xsd:simpleType>
    </xsd:element>
    <xsd:element name="Delivery_x0020_Group" ma:index="8" nillable="true" ma:displayName="Delivery Group" ma:format="Dropdown" ma:internalName="Delivery_x0020_Group">
      <xsd:simpleType>
        <xsd:restriction base="dms:Choice">
          <xsd:enumeration value="Agency"/>
          <xsd:enumeration value="Corporate"/>
          <xsd:enumeration value="Creative Services"/>
          <xsd:enumeration value="Data Solutions"/>
          <xsd:enumeration value="Growth Forum"/>
          <xsd:enumeration value="Insights &amp; Strategy"/>
          <xsd:enumeration value="Marketing Data"/>
          <xsd:enumeration value="Marketing Technology"/>
          <xsd:enumeration value="Media Reach"/>
          <xsd:enumeration value="Online Solutions"/>
        </xsd:restriction>
      </xsd:simpleType>
    </xsd:element>
    <xsd:element name="Business_x0020_Challenge" ma:index="14" nillable="true" ma:displayName="Business Challenge" ma:description="Identified business challenges addressed by file" ma:internalName="Business_x0020_Challen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quisition"/>
                    <xsd:enumeration value="Analytics"/>
                    <xsd:enumeration value="Awareness"/>
                    <xsd:enumeration value="Attribution"/>
                    <xsd:enumeration value="Campaign Execution"/>
                    <xsd:enumeration value="Campaign Management"/>
                    <xsd:enumeration value="Channel Management"/>
                    <xsd:enumeration value="Content Management"/>
                    <xsd:enumeration value="Conversion"/>
                    <xsd:enumeration value="Creative"/>
                    <xsd:enumeration value="Customer Experience Management (CEM)"/>
                    <xsd:enumeration value="Data Management"/>
                    <xsd:enumeration value="Dynamic Content and Personalization"/>
                    <xsd:enumeration value="Email Delivery Management"/>
                    <xsd:enumeration value="Loyalty"/>
                    <xsd:enumeration value="Measurement"/>
                    <xsd:enumeration value="Modeling"/>
                    <xsd:enumeration value="Optimization"/>
                    <xsd:enumeration value="Product Launch"/>
                    <xsd:enumeration value="Product Extension"/>
                    <xsd:enumeration value="Program Execution"/>
                    <xsd:enumeration value="Reach"/>
                    <xsd:enumeration value="Retention"/>
                    <xsd:enumeration value="ROI"/>
                    <xsd:enumeration value="Segmentation"/>
                    <xsd:enumeration value="Social Engagement"/>
                    <xsd:enumeration value="Strategy"/>
                    <xsd:enumeration value="Targeting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b53da-7625-4878-97bc-542fbc769676" elementFormDefault="qualified">
    <xsd:import namespace="http://schemas.microsoft.com/office/2006/documentManagement/types"/>
    <xsd:import namespace="http://schemas.microsoft.com/office/infopath/2007/PartnerControls"/>
    <xsd:element name="TSP_x0020_Platform" ma:index="13" nillable="true" ma:displayName="TSP Platform" ma:format="RadioButtons" ma:internalName="TSP_x0020_Platform">
      <xsd:simpleType>
        <xsd:restriction base="dms:Choice">
          <xsd:enumeration value="TSP Data Enhancement"/>
          <xsd:enumeration value="TSP Data Install"/>
          <xsd:enumeration value="TSP Geo Repository"/>
          <xsd:enumeration value="TSP List"/>
          <xsd:enumeration value="TSP Market View"/>
          <xsd:enumeration value="TSP Rapid Append"/>
          <xsd:enumeration value="TSP Niels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CC97E8CFC739014D841B4FAC194E0D83|254968459" UniqueId="7209285f-ab94-4f01-a9d6-94e3bebbed17">
      <p:Name>Auditing</p:Name>
      <p:Description>Audits user actions on documents and list items to the Audit Log.</p:Description>
      <p:CustomData>
        <Audit>
          <Update/>
          <View/>
          <DeleteRestore/>
        </Audit>
      </p:CustomData>
    </p:PolicyItem>
  </p:PolicyItems>
</p:Policy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7beef7ce-a009-4533-92c8-f8bde0e22eb8">Content Studio</Owner>
    <Model xmlns="e4056f5c-ba7d-4da5-8e1f-2b9e38bac5ff" xsi:nil="true"/>
    <Document_x0020_Type xmlns="e4056f5c-ba7d-4da5-8e1f-2b9e38bac5ff">Client Facing</Document_x0020_Type>
    <Delivery_x0020_Group xmlns="7beef7ce-a009-4533-92c8-f8bde0e22eb8">Corporate</Delivery_x0020_Group>
    <TSP_x0020_Platform xmlns="184b53da-7625-4878-97bc-542fbc769676" xsi:nil="true"/>
    <Description0 xmlns="e4056f5c-ba7d-4da5-8e1f-2b9e38bac5ff">PowerPoint template with Epsilon logo in landscape orientation.</Description0>
    <Status xmlns="e4056f5c-ba7d-4da5-8e1f-2b9e38bac5ff">Rebranded</Status>
    <Year xmlns="7beef7ce-a009-4533-92c8-f8bde0e22eb8">2015</Year>
    <Product xmlns="e4056f5c-ba7d-4da5-8e1f-2b9e38bac5ff"/>
    <Business_x0020_Challenge xmlns="7beef7ce-a009-4533-92c8-f8bde0e22eb8"/>
    <Content_x0020_Type xmlns="e4056f5c-ba7d-4da5-8e1f-2b9e38bac5ff">Template</Content_x0020_Type>
    <Vertical xmlns="e4056f5c-ba7d-4da5-8e1f-2b9e38bac5ff"/>
    <File_x0020_Type0 xmlns="7beef7ce-a009-4533-92c8-f8bde0e22eb8">PowerPoint</File_x0020_Type0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616A1-8755-4407-A6D7-80F627831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56f5c-ba7d-4da5-8e1f-2b9e38bac5ff"/>
    <ds:schemaRef ds:uri="http://schemas.microsoft.com/sharepoint/v3"/>
    <ds:schemaRef ds:uri="7beef7ce-a009-4533-92c8-f8bde0e22eb8"/>
    <ds:schemaRef ds:uri="184b53da-7625-4878-97bc-542fbc7696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25B386-377B-4758-8786-D86063838A40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06A2A5CC-D631-476B-AA3F-4F8E2ACFA1F3}">
  <ds:schemaRefs>
    <ds:schemaRef ds:uri="http://purl.org/dc/terms/"/>
    <ds:schemaRef ds:uri="http://schemas.microsoft.com/sharepoint/v3"/>
    <ds:schemaRef ds:uri="http://purl.org/dc/dcmitype/"/>
    <ds:schemaRef ds:uri="http://purl.org/dc/elements/1.1/"/>
    <ds:schemaRef ds:uri="e4056f5c-ba7d-4da5-8e1f-2b9e38bac5ff"/>
    <ds:schemaRef ds:uri="7beef7ce-a009-4533-92c8-f8bde0e22eb8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84b53da-7625-4878-97bc-542fbc769676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C05B6391-5EAD-4DCF-8B56-9B761B1EC9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RichardPresentation.potx</Template>
  <TotalTime>4063</TotalTime>
  <Words>20</Words>
  <Application>Microsoft Macintosh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Avenir Medium</vt:lpstr>
      <vt:lpstr>Calibri</vt:lpstr>
      <vt:lpstr>Courier New</vt:lpstr>
      <vt:lpstr>Lucida Grande</vt:lpstr>
      <vt:lpstr>Arial</vt:lpstr>
      <vt:lpstr>RichardPresentation</vt:lpstr>
      <vt:lpstr>Using agency proprietary research studies as the basis for thought leadership publications, speaking engagements and press opportunities.</vt:lpstr>
    </vt:vector>
  </TitlesOfParts>
  <Company>Epsilon</Company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Tearsheet – Use as needed</dc:title>
  <dc:creator>Epsilon</dc:creator>
  <cp:lastModifiedBy>Kim Finnerty</cp:lastModifiedBy>
  <cp:revision>387</cp:revision>
  <cp:lastPrinted>2014-12-08T11:29:21Z</cp:lastPrinted>
  <dcterms:created xsi:type="dcterms:W3CDTF">2014-08-11T12:57:02Z</dcterms:created>
  <dcterms:modified xsi:type="dcterms:W3CDTF">2017-09-01T00:37:38Z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0x0101002B9AAE851560B047A1EAAF8470E1D2F7</vt:lpwstr>
  </property>
  <property fmtid="{D5CDD505-2E9C-101B-9397-08002B2CF9AE}" pid="3" name="Order">
    <vt:r8>137400</vt:r8>
  </property>
</Properties>
</file>